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0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" initials="T" lastIdx="0" clrIdx="0">
    <p:extLst>
      <p:ext uri="{19B8F6BF-5375-455C-9EA6-DF929625EA0E}">
        <p15:presenceInfo xmlns="" xmlns:p15="http://schemas.microsoft.com/office/powerpoint/2012/main" userId="Tan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97D27"/>
    <a:srgbClr val="087E3D"/>
    <a:srgbClr val="185F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solidFill>
                  <a:schemeClr val="bg1"/>
                </a:solidFill>
              </a:rPr>
              <a:t>Befragung</a:t>
            </a:r>
            <a:endParaRPr lang="ru-RU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Пицца</c:v>
                </c:pt>
                <c:pt idx="1">
                  <c:v>Спагетти</c:v>
                </c:pt>
                <c:pt idx="2">
                  <c:v>Вино</c:v>
                </c:pt>
                <c:pt idx="3">
                  <c:v>Оливки</c:v>
                </c:pt>
                <c:pt idx="4">
                  <c:v>Фокачча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0.15000000000000008</c:v>
                </c:pt>
                <c:pt idx="3">
                  <c:v>5.0000000000000031E-2</c:v>
                </c:pt>
                <c:pt idx="4">
                  <c:v>5.0000000000000031E-2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97D2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ede.by/foodstuff/ovoschi_i_frukty/svezhie_ovoschi/lukovye_ovoschi/chesnok/" TargetMode="External"/><Relationship Id="rId13" Type="http://schemas.openxmlformats.org/officeDocument/2006/relationships/hyperlink" Target="http://oede.by/foodstuff/pripravy_specii_i_sousy/pryanosti/perec_belyj/" TargetMode="External"/><Relationship Id="rId3" Type="http://schemas.openxmlformats.org/officeDocument/2006/relationships/hyperlink" Target="http://oede.by/foodstuff/molochnye_produkty/maslo_korove/maslo_slivochnoe/" TargetMode="External"/><Relationship Id="rId7" Type="http://schemas.openxmlformats.org/officeDocument/2006/relationships/hyperlink" Target="http://oede.by/foodstuff/ovoschi_i_frukty/svezhie_ovoschi/pryanye_ovoschi/ukrop/" TargetMode="External"/><Relationship Id="rId12" Type="http://schemas.openxmlformats.org/officeDocument/2006/relationships/hyperlink" Target="http://oede.by/foodstuff/ryba_rybnye_produkty/zhivaya_ryba/losos/" TargetMode="External"/><Relationship Id="rId2" Type="http://schemas.openxmlformats.org/officeDocument/2006/relationships/hyperlink" Target="http://oede.by/foodstuff/ovoschi_i_frukty/svezhie_ovoschi/tykvennye_ovoschi/cuki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ede.by/foodstuff/ovoschi_i_frukty/svezhie_ovoschi/lukovye_ovoschi/luk_repchatyj/" TargetMode="External"/><Relationship Id="rId11" Type="http://schemas.openxmlformats.org/officeDocument/2006/relationships/hyperlink" Target="http://oede.by/foodstuff/produkty_i_tovary_dlya_detej/bulon_ovoschnoj/" TargetMode="External"/><Relationship Id="rId5" Type="http://schemas.openxmlformats.org/officeDocument/2006/relationships/hyperlink" Target="http://oede.by/foodstuff/ovoschi_i_frukty/plody_svezhie/citrusovye__plody/limony/" TargetMode="External"/><Relationship Id="rId10" Type="http://schemas.openxmlformats.org/officeDocument/2006/relationships/hyperlink" Target="http://oede.by/foodstuff/pripravy_specii_i_sousy/pryanosti/kardamon/" TargetMode="External"/><Relationship Id="rId4" Type="http://schemas.openxmlformats.org/officeDocument/2006/relationships/hyperlink" Target="http://oede.by/foodstuff/pripravy_specii_i_sousy/pryanosti/imbir/" TargetMode="External"/><Relationship Id="rId9" Type="http://schemas.openxmlformats.org/officeDocument/2006/relationships/hyperlink" Target="http://oede.by/foodstuff/pripravy_specii_i_sousy/pripravy/sol_povarennaya/" TargetMode="Externa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ede.by/foodstuff/pripravy_specii_i_sousy/pripravy/sol_povarennaya/" TargetMode="External"/><Relationship Id="rId3" Type="http://schemas.openxmlformats.org/officeDocument/2006/relationships/hyperlink" Target="http://oede.by/foodstuff/yaichnye_produkty/produkty_pererabotki_yaic/yajco_kurinoe/" TargetMode="External"/><Relationship Id="rId7" Type="http://schemas.openxmlformats.org/officeDocument/2006/relationships/hyperlink" Target="http://oede.by/foodstuff/molochnye_produkty/maslo_korove/maslo_slivochnoe/" TargetMode="External"/><Relationship Id="rId2" Type="http://schemas.openxmlformats.org/officeDocument/2006/relationships/hyperlink" Target="http://oede.by/foodstuff/zernomuchnye_produkty_2/mu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ede.by/foodstuff/ovoschi_i_frukty/svezhie_ovoschi/salatnoshpinatnye_ovoschi/shpinat/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://oede.by/foodstuff/molochnye_produkty/syry/syry_naturalnye/syry_myagkie/syr_rikotta/" TargetMode="External"/><Relationship Id="rId10" Type="http://schemas.openxmlformats.org/officeDocument/2006/relationships/hyperlink" Target="http://oede.by/foodstuff/pripravy_specii_i_sousy/pryanosti/muskatnyj_oreh/" TargetMode="External"/><Relationship Id="rId4" Type="http://schemas.openxmlformats.org/officeDocument/2006/relationships/hyperlink" Target="http://oede.by/foodstuff/masla_i_majonezy/rastitelnye_masla/olivkovoe_maslo/" TargetMode="External"/><Relationship Id="rId9" Type="http://schemas.openxmlformats.org/officeDocument/2006/relationships/hyperlink" Target="http://oede.by/foodstuff/pripravy_specii_i_sousy/pryanosti/perec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ede.by/foodstuff/pripravy_specii_i_sousy/pryanosti/myata/" TargetMode="External"/><Relationship Id="rId3" Type="http://schemas.openxmlformats.org/officeDocument/2006/relationships/hyperlink" Target="http://oede.by/foodstuff/" TargetMode="External"/><Relationship Id="rId7" Type="http://schemas.openxmlformats.org/officeDocument/2006/relationships/hyperlink" Target="http://oede.by/foodstuff/konditerskie_izdeliya_2/saharnye_konditerskie_izdeliya/shokolad_i_kakaoporoshok/kakaoporoshok/" TargetMode="External"/><Relationship Id="rId2" Type="http://schemas.openxmlformats.org/officeDocument/2006/relationships/hyperlink" Target="http://oede.by/foodstuff/molochnye_produkty/syry/syry_naturalnye/syry_myagkie/syr_maskarpo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ede.by/foodstuff/konditerskie_izdeliya_2/muchnye_konditerskie_izdeliya/pechene/pechene_savoyardi/" TargetMode="External"/><Relationship Id="rId5" Type="http://schemas.openxmlformats.org/officeDocument/2006/relationships/hyperlink" Target="http://oede.by/foodstuff/napitki/alkogolnye_napitki/krepkie_spirtnye_napitki/rom_viski_dzhin/rom/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oede.by/foodstuff/sahar_2/sahar_pesok/" TargetMode="External"/><Relationship Id="rId9" Type="http://schemas.openxmlformats.org/officeDocument/2006/relationships/hyperlink" Target="http://oede.by/foodstuff/napitki/bezalkogolnye_napitki/toniziruyuschie_napitki/kof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985998"/>
            <a:ext cx="3480816" cy="1586532"/>
          </a:xfrm>
          <a:noFill/>
        </p:spPr>
        <p:txBody>
          <a:bodyPr>
            <a:normAutofit/>
          </a:bodyPr>
          <a:lstStyle/>
          <a:p>
            <a:r>
              <a:rPr lang="ru-RU" sz="3600" dirty="0" smtClean="0"/>
              <a:t>Кухня </a:t>
            </a:r>
            <a:r>
              <a:rPr lang="ru-RU" sz="3200" dirty="0" smtClean="0"/>
              <a:t>европейских</a:t>
            </a:r>
            <a:r>
              <a:rPr lang="ru-RU" sz="2800" dirty="0" smtClean="0"/>
              <a:t> </a:t>
            </a:r>
            <a:r>
              <a:rPr lang="ru-RU" sz="3200" dirty="0" smtClean="0"/>
              <a:t>стран</a:t>
            </a:r>
            <a:r>
              <a:rPr lang="ru-RU" sz="28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4944" y="5208407"/>
            <a:ext cx="3523488" cy="15337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подготовили ученики 9А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Николаева Алиса, </a:t>
            </a:r>
            <a:r>
              <a:rPr lang="ru-RU" dirty="0" err="1" smtClean="0">
                <a:solidFill>
                  <a:schemeClr val="tx1"/>
                </a:solidFill>
              </a:rPr>
              <a:t>Грозов</a:t>
            </a:r>
            <a:r>
              <a:rPr lang="ru-RU" dirty="0" smtClean="0">
                <a:solidFill>
                  <a:schemeClr val="tx1"/>
                </a:solidFill>
              </a:rPr>
              <a:t> Кирилл, Эстрина Валерия  и Косова Анастасия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584" y="2324148"/>
            <a:ext cx="4767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87E3D"/>
                </a:solidFill>
              </a:rPr>
              <a:t>Италия</a:t>
            </a:r>
            <a:endParaRPr lang="ru-RU" sz="7200" dirty="0">
              <a:solidFill>
                <a:srgbClr val="087E3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360" y="1002870"/>
            <a:ext cx="324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Die Küche der europäischen Länder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635990"/>
            <a:ext cx="319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087E3D"/>
                </a:solidFill>
              </a:rPr>
              <a:t>Italien</a:t>
            </a:r>
            <a:endParaRPr lang="ru-RU" sz="7200" dirty="0">
              <a:solidFill>
                <a:srgbClr val="087E3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9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454" y="338850"/>
            <a:ext cx="9692640" cy="132556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Rezepten</a:t>
            </a:r>
            <a:r>
              <a:rPr lang="ru-RU" dirty="0" smtClean="0">
                <a:solidFill>
                  <a:schemeClr val="bg1"/>
                </a:solidFill>
              </a:rPr>
              <a:t> / Рецепты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731" y="1227662"/>
            <a:ext cx="4995090" cy="5229547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bg1"/>
                </a:solidFill>
              </a:rPr>
              <a:t>Die kalte Suppe aus </a:t>
            </a:r>
            <a:r>
              <a:rPr lang="de-DE" dirty="0" smtClean="0">
                <a:solidFill>
                  <a:schemeClr val="bg1"/>
                </a:solidFill>
              </a:rPr>
              <a:t>Zucchini </a:t>
            </a:r>
            <a:r>
              <a:rPr lang="de-DE" dirty="0">
                <a:solidFill>
                  <a:schemeClr val="bg1"/>
                </a:solidFill>
              </a:rPr>
              <a:t>mit  </a:t>
            </a:r>
            <a:r>
              <a:rPr lang="de-DE" dirty="0" smtClean="0">
                <a:solidFill>
                  <a:schemeClr val="bg1"/>
                </a:solidFill>
              </a:rPr>
              <a:t>Lachs </a:t>
            </a:r>
            <a:r>
              <a:rPr lang="de-DE" dirty="0">
                <a:solidFill>
                  <a:schemeClr val="bg1"/>
                </a:solidFill>
              </a:rPr>
              <a:t>/ </a:t>
            </a:r>
            <a:r>
              <a:rPr lang="ru-RU" dirty="0">
                <a:solidFill>
                  <a:schemeClr val="bg1"/>
                </a:solidFill>
              </a:rPr>
              <a:t>Холодный суп из </a:t>
            </a:r>
            <a:r>
              <a:rPr lang="ru-RU" dirty="0" err="1">
                <a:solidFill>
                  <a:schemeClr val="bg1"/>
                </a:solidFill>
              </a:rPr>
              <a:t>цукини</a:t>
            </a:r>
            <a:r>
              <a:rPr lang="ru-RU" dirty="0">
                <a:solidFill>
                  <a:schemeClr val="bg1"/>
                </a:solidFill>
              </a:rPr>
              <a:t> с </a:t>
            </a:r>
            <a:r>
              <a:rPr lang="ru-RU" dirty="0" smtClean="0">
                <a:solidFill>
                  <a:schemeClr val="bg1"/>
                </a:solidFill>
              </a:rPr>
              <a:t>лососем.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Суп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Очистить цуккини от кожицы и мелко </a:t>
            </a:r>
            <a:r>
              <a:rPr lang="ru-RU" dirty="0" smtClean="0">
                <a:solidFill>
                  <a:schemeClr val="bg1"/>
                </a:solidFill>
              </a:rPr>
              <a:t>нарезать</a:t>
            </a:r>
            <a:r>
              <a:rPr lang="en-US" dirty="0" smtClean="0">
                <a:solidFill>
                  <a:schemeClr val="bg1"/>
                </a:solidFill>
              </a:rPr>
              <a:t>. P</a:t>
            </a:r>
            <a:r>
              <a:rPr lang="ru-RU" dirty="0" err="1" smtClean="0">
                <a:solidFill>
                  <a:schemeClr val="bg1"/>
                </a:solidFill>
              </a:rPr>
              <a:t>астопить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сливочное масло, добавить мелко порубленные лук, чеснок и цуккини,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потушить, </a:t>
            </a:r>
            <a:r>
              <a:rPr lang="ru-RU" dirty="0" smtClean="0">
                <a:solidFill>
                  <a:schemeClr val="bg1"/>
                </a:solidFill>
              </a:rPr>
              <a:t>добавить лимон, </a:t>
            </a:r>
            <a:r>
              <a:rPr lang="ru-RU" dirty="0">
                <a:solidFill>
                  <a:schemeClr val="bg1"/>
                </a:solidFill>
              </a:rPr>
              <a:t>овощной бульон, соль, </a:t>
            </a:r>
            <a:r>
              <a:rPr lang="ru-RU" dirty="0" smtClean="0">
                <a:solidFill>
                  <a:schemeClr val="bg1"/>
                </a:solidFill>
              </a:rPr>
              <a:t>перец, перемешать</a:t>
            </a:r>
            <a:r>
              <a:rPr lang="ru-RU" dirty="0">
                <a:solidFill>
                  <a:schemeClr val="bg1"/>
                </a:solidFill>
              </a:rPr>
              <a:t>, еще </a:t>
            </a:r>
            <a:r>
              <a:rPr lang="ru-RU" dirty="0" smtClean="0">
                <a:solidFill>
                  <a:schemeClr val="bg1"/>
                </a:solidFill>
              </a:rPr>
              <a:t>потушить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охладить.  После этого взбить в блендере с сыром «Филадельфия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Man </a:t>
            </a:r>
            <a:r>
              <a:rPr lang="de-DE" dirty="0" err="1" smtClean="0">
                <a:solidFill>
                  <a:schemeClr val="bg1"/>
                </a:solidFill>
              </a:rPr>
              <a:t>sch</a:t>
            </a:r>
            <a:r>
              <a:rPr lang="ru-RU" dirty="0" err="1" smtClean="0">
                <a:solidFill>
                  <a:schemeClr val="bg1"/>
                </a:solidFill>
                <a:latin typeface="Arial"/>
                <a:cs typeface="Arial"/>
              </a:rPr>
              <a:t>ӓ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de-DE" dirty="0" smtClean="0">
                <a:solidFill>
                  <a:schemeClr val="bg1"/>
                </a:solidFill>
              </a:rPr>
              <a:t>t Zucchini  </a:t>
            </a:r>
            <a:r>
              <a:rPr lang="de-DE" dirty="0">
                <a:solidFill>
                  <a:schemeClr val="bg1"/>
                </a:solidFill>
              </a:rPr>
              <a:t>und schneidet. </a:t>
            </a:r>
            <a:r>
              <a:rPr lang="de-DE" dirty="0" smtClean="0">
                <a:solidFill>
                  <a:schemeClr val="bg1"/>
                </a:solidFill>
              </a:rPr>
              <a:t>Man schmälzt die Butter und fügt die Zwiebeln, </a:t>
            </a:r>
            <a:r>
              <a:rPr lang="de-DE" dirty="0">
                <a:solidFill>
                  <a:schemeClr val="bg1"/>
                </a:solidFill>
              </a:rPr>
              <a:t>Knoblauch </a:t>
            </a:r>
            <a:r>
              <a:rPr lang="de-DE" dirty="0" smtClean="0">
                <a:solidFill>
                  <a:schemeClr val="bg1"/>
                </a:solidFill>
              </a:rPr>
              <a:t>hinzu. Man schmort Zucchini, </a:t>
            </a:r>
            <a:r>
              <a:rPr lang="de-DE" dirty="0">
                <a:solidFill>
                  <a:schemeClr val="bg1"/>
                </a:solidFill>
              </a:rPr>
              <a:t>Zitrone, </a:t>
            </a:r>
            <a:r>
              <a:rPr lang="de-DE" dirty="0" smtClean="0">
                <a:solidFill>
                  <a:schemeClr val="bg1"/>
                </a:solidFill>
              </a:rPr>
              <a:t>Gemüsebrühe. Dann gibt man  </a:t>
            </a:r>
            <a:r>
              <a:rPr lang="de-DE" dirty="0">
                <a:solidFill>
                  <a:schemeClr val="bg1"/>
                </a:solidFill>
              </a:rPr>
              <a:t>Salz, </a:t>
            </a:r>
            <a:r>
              <a:rPr lang="de-DE" dirty="0" smtClean="0">
                <a:solidFill>
                  <a:schemeClr val="bg1"/>
                </a:solidFill>
              </a:rPr>
              <a:t>Pfeffer und rührt um. Man schmort alles noch ein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bießchen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und </a:t>
            </a:r>
            <a:r>
              <a:rPr lang="de-DE" dirty="0" smtClean="0">
                <a:solidFill>
                  <a:schemeClr val="bg1"/>
                </a:solidFill>
              </a:rPr>
              <a:t>lässt </a:t>
            </a:r>
            <a:r>
              <a:rPr lang="de-DE" dirty="0">
                <a:solidFill>
                  <a:schemeClr val="bg1"/>
                </a:solidFill>
              </a:rPr>
              <a:t>abkühlen. Danach </a:t>
            </a:r>
            <a:r>
              <a:rPr lang="de-DE" dirty="0" err="1" smtClean="0">
                <a:solidFill>
                  <a:schemeClr val="bg1"/>
                </a:solidFill>
              </a:rPr>
              <a:t>schl</a:t>
            </a:r>
            <a:r>
              <a:rPr lang="ru-RU" dirty="0" err="1" smtClean="0">
                <a:solidFill>
                  <a:schemeClr val="bg1"/>
                </a:solidFill>
                <a:latin typeface="Arial"/>
                <a:cs typeface="Arial"/>
              </a:rPr>
              <a:t>ӓ</a:t>
            </a:r>
            <a:r>
              <a:rPr lang="de-DE" dirty="0" err="1" smtClean="0">
                <a:solidFill>
                  <a:schemeClr val="bg1"/>
                </a:solidFill>
              </a:rPr>
              <a:t>gt</a:t>
            </a:r>
            <a:r>
              <a:rPr lang="de-DE" dirty="0" smtClean="0">
                <a:solidFill>
                  <a:schemeClr val="bg1"/>
                </a:solidFill>
              </a:rPr>
              <a:t> man alles mit dem Mixer, </a:t>
            </a:r>
            <a:r>
              <a:rPr lang="de-DE" dirty="0">
                <a:solidFill>
                  <a:schemeClr val="bg1"/>
                </a:solidFill>
              </a:rPr>
              <a:t>mit Käse «Philadelphia».</a:t>
            </a:r>
            <a:endParaRPr lang="de-DE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3252452"/>
              </p:ext>
            </p:extLst>
          </p:nvPr>
        </p:nvGraphicFramePr>
        <p:xfrm>
          <a:off x="6662486" y="611135"/>
          <a:ext cx="4813748" cy="5846074"/>
        </p:xfrm>
        <a:graphic>
          <a:graphicData uri="http://schemas.openxmlformats.org/drawingml/2006/table">
            <a:tbl>
              <a:tblPr/>
              <a:tblGrid>
                <a:gridCol w="940390"/>
                <a:gridCol w="2856216"/>
                <a:gridCol w="1017142"/>
              </a:tblGrid>
              <a:tr h="347374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4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Продукт: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Количество: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2"/>
                        </a:rPr>
                        <a:t>Цукини</a:t>
                      </a:r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Zucchini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50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2.  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3"/>
                        </a:rPr>
                        <a:t>Масло </a:t>
                      </a:r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3"/>
                        </a:rPr>
                        <a:t>сливочное</a:t>
                      </a:r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ru-RU" sz="1400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de-DE" sz="1400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Butter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20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3.  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4"/>
                        </a:rPr>
                        <a:t>Имбирь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en-US" sz="1400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Ingwer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10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393306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4.  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5"/>
                        </a:rPr>
                        <a:t>Лимоны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en-US" sz="1400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Zitronen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6"/>
                        </a:rPr>
                        <a:t>Лук </a:t>
                      </a:r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6"/>
                        </a:rPr>
                        <a:t>репчатый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en-US" sz="14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Zwiebeln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10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6.  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7"/>
                        </a:rPr>
                        <a:t>Укроп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Dill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по вкусу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7.  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8"/>
                        </a:rPr>
                        <a:t>Чеснок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Knoblauch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8.  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9"/>
                        </a:rPr>
                        <a:t>Соль</a:t>
                      </a:r>
                      <a:r>
                        <a:rPr lang="en-US" sz="1400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en-US" sz="14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Salz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по вкусу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9.  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0"/>
                        </a:rPr>
                        <a:t>Кардамон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en-US" sz="14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Kardamom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10.  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1"/>
                        </a:rPr>
                        <a:t>Бульон </a:t>
                      </a:r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1"/>
                        </a:rPr>
                        <a:t>овощной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en-US" sz="14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Gemüse-Brühe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100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11.  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2"/>
                        </a:rPr>
                        <a:t>Лосось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Salmon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40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388469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12.  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3"/>
                        </a:rPr>
                        <a:t>Перец </a:t>
                      </a:r>
                      <a:r>
                        <a:rPr lang="ru-RU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3"/>
                        </a:rPr>
                        <a:t>белый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en-US" sz="14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Pfeffer</a:t>
                      </a:r>
                      <a:r>
                        <a:rPr lang="en-US" sz="14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weiß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по вкусу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6817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13.  </a:t>
                      </a:r>
                    </a:p>
                  </a:txBody>
                  <a:tcPr marL="68465" marR="73029" marT="38036" marB="380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Сыр "</a:t>
                      </a:r>
                      <a:r>
                        <a:rPr lang="ru-RU" sz="1400" b="0" i="0" dirty="0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Филадельфия“</a:t>
                      </a:r>
                      <a:r>
                        <a:rPr lang="en-US" sz="1400" b="0" i="0" dirty="0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/  </a:t>
                      </a:r>
                      <a:r>
                        <a:rPr lang="en-US" sz="1400" b="0" i="0" dirty="0" err="1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Käse</a:t>
                      </a:r>
                      <a:r>
                        <a:rPr lang="en-US" sz="1400" b="0" i="0" dirty="0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, "Philadelphia"</a:t>
                      </a:r>
                      <a:endParaRPr lang="ru-RU" sz="14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4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30 грамм</a:t>
                      </a:r>
                    </a:p>
                  </a:txBody>
                  <a:tcPr marL="73029" marR="73029" marT="38036" marB="3803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44813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00" y="1993189"/>
            <a:ext cx="4813426" cy="3221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44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63" y="-431514"/>
            <a:ext cx="9692640" cy="132556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Rezepten</a:t>
            </a:r>
            <a:r>
              <a:rPr lang="ru-RU" dirty="0" smtClean="0">
                <a:solidFill>
                  <a:schemeClr val="bg1"/>
                </a:solidFill>
              </a:rPr>
              <a:t> / Рецепты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470" y="976045"/>
            <a:ext cx="5169750" cy="55583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de-DE" dirty="0">
                <a:solidFill>
                  <a:schemeClr val="bg1"/>
                </a:solidFill>
              </a:rPr>
              <a:t>Ravioli mit Spinat und Ricotta / </a:t>
            </a:r>
            <a:r>
              <a:rPr lang="ru-RU" dirty="0">
                <a:solidFill>
                  <a:schemeClr val="bg1"/>
                </a:solidFill>
              </a:rPr>
              <a:t>Равиоли  со шпинатом и </a:t>
            </a:r>
            <a:r>
              <a:rPr lang="ru-RU" dirty="0" err="1" smtClean="0">
                <a:solidFill>
                  <a:schemeClr val="bg1"/>
                </a:solidFill>
              </a:rPr>
              <a:t>рикоттой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Яйца взбить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посолить. </a:t>
            </a:r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амесить  тесто</a:t>
            </a:r>
            <a:r>
              <a:rPr lang="de-DE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Оставить его на </a:t>
            </a:r>
            <a:r>
              <a:rPr lang="ru-RU" dirty="0">
                <a:solidFill>
                  <a:schemeClr val="bg1"/>
                </a:solidFill>
              </a:rPr>
              <a:t>час. Шпинат </a:t>
            </a:r>
            <a:r>
              <a:rPr lang="ru-RU" dirty="0" smtClean="0">
                <a:solidFill>
                  <a:schemeClr val="bg1"/>
                </a:solidFill>
              </a:rPr>
              <a:t>нарезать, </a:t>
            </a:r>
            <a:r>
              <a:rPr lang="ru-RU" dirty="0">
                <a:solidFill>
                  <a:schemeClr val="bg1"/>
                </a:solidFill>
              </a:rPr>
              <a:t>обжарить </a:t>
            </a:r>
            <a:r>
              <a:rPr lang="de-DE" dirty="0" smtClean="0">
                <a:solidFill>
                  <a:schemeClr val="bg1"/>
                </a:solidFill>
              </a:rPr>
              <a:t>u </a:t>
            </a:r>
            <a:r>
              <a:rPr lang="ru-RU" dirty="0" smtClean="0">
                <a:solidFill>
                  <a:schemeClr val="bg1"/>
                </a:solidFill>
              </a:rPr>
              <a:t>дать </a:t>
            </a:r>
            <a:r>
              <a:rPr lang="ru-RU" dirty="0">
                <a:solidFill>
                  <a:schemeClr val="bg1"/>
                </a:solidFill>
              </a:rPr>
              <a:t>остыть. Шпинат смешать с </a:t>
            </a:r>
            <a:r>
              <a:rPr lang="ru-RU" dirty="0" err="1">
                <a:solidFill>
                  <a:schemeClr val="bg1"/>
                </a:solidFill>
              </a:rPr>
              <a:t>рикоттой</a:t>
            </a:r>
            <a:r>
              <a:rPr lang="ru-RU" dirty="0">
                <a:solidFill>
                  <a:schemeClr val="bg1"/>
                </a:solidFill>
              </a:rPr>
              <a:t>, посолить, поперчить, добавить щепотку мускатного ореха. Тесто тонко раскатать, чайной ложкой на половину теста выложить </a:t>
            </a:r>
            <a:r>
              <a:rPr lang="ru-RU" dirty="0" smtClean="0">
                <a:solidFill>
                  <a:schemeClr val="bg1"/>
                </a:solidFill>
              </a:rPr>
              <a:t>начинку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B</a:t>
            </a:r>
            <a:r>
              <a:rPr lang="ru-RU" dirty="0" err="1" smtClean="0">
                <a:solidFill>
                  <a:schemeClr val="bg1"/>
                </a:solidFill>
              </a:rPr>
              <a:t>арить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равиоли в кипящей воде 3-4 минуты. 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Die Eier werden geschlagen und gesalzen. Der Teig wird geknetet. Der Spinat wird geschnitten und gebraten. Und ein bisschen abkühlen lassen</a:t>
            </a:r>
            <a:r>
              <a:rPr lang="de-DE" dirty="0">
                <a:solidFill>
                  <a:schemeClr val="bg1"/>
                </a:solidFill>
              </a:rPr>
              <a:t>. Spinat </a:t>
            </a:r>
            <a:r>
              <a:rPr lang="de-DE" dirty="0" smtClean="0">
                <a:solidFill>
                  <a:schemeClr val="bg1"/>
                </a:solidFill>
              </a:rPr>
              <a:t>wird mit </a:t>
            </a:r>
            <a:r>
              <a:rPr lang="de-DE" dirty="0">
                <a:solidFill>
                  <a:schemeClr val="bg1"/>
                </a:solidFill>
              </a:rPr>
              <a:t>Ricotta </a:t>
            </a:r>
            <a:r>
              <a:rPr lang="de-DE" dirty="0" smtClean="0">
                <a:solidFill>
                  <a:schemeClr val="bg1"/>
                </a:solidFill>
              </a:rPr>
              <a:t>gemischt,  gesalzt, </a:t>
            </a:r>
            <a:r>
              <a:rPr lang="de-DE" dirty="0">
                <a:solidFill>
                  <a:schemeClr val="bg1"/>
                </a:solidFill>
              </a:rPr>
              <a:t>gepfeffert. </a:t>
            </a:r>
            <a:r>
              <a:rPr lang="de-DE" dirty="0" smtClean="0">
                <a:solidFill>
                  <a:schemeClr val="bg1"/>
                </a:solidFill>
              </a:rPr>
              <a:t>Der </a:t>
            </a:r>
            <a:r>
              <a:rPr lang="de-DE" dirty="0">
                <a:solidFill>
                  <a:schemeClr val="bg1"/>
                </a:solidFill>
              </a:rPr>
              <a:t>Teig </a:t>
            </a:r>
            <a:r>
              <a:rPr lang="de-DE" dirty="0" smtClean="0">
                <a:solidFill>
                  <a:schemeClr val="bg1"/>
                </a:solidFill>
              </a:rPr>
              <a:t>wird dünn </a:t>
            </a:r>
            <a:r>
              <a:rPr lang="de-DE" dirty="0">
                <a:solidFill>
                  <a:schemeClr val="bg1"/>
                </a:solidFill>
              </a:rPr>
              <a:t>ausgerollt und mit einem Teelöffel auf die Hälfte des Teiges zu Füllung </a:t>
            </a:r>
            <a:r>
              <a:rPr lang="de-DE" dirty="0" smtClean="0">
                <a:solidFill>
                  <a:schemeClr val="bg1"/>
                </a:solidFill>
              </a:rPr>
              <a:t>berappt. </a:t>
            </a:r>
            <a:r>
              <a:rPr lang="de-DE" dirty="0">
                <a:solidFill>
                  <a:schemeClr val="bg1"/>
                </a:solidFill>
              </a:rPr>
              <a:t>Ravioli werden in kochendem Wasser 3-4 </a:t>
            </a:r>
            <a:r>
              <a:rPr lang="de-DE" dirty="0" smtClean="0">
                <a:solidFill>
                  <a:schemeClr val="bg1"/>
                </a:solidFill>
              </a:rPr>
              <a:t>Minuten gekocht.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6047295"/>
              </p:ext>
            </p:extLst>
          </p:nvPr>
        </p:nvGraphicFramePr>
        <p:xfrm>
          <a:off x="6647379" y="654847"/>
          <a:ext cx="4787755" cy="5769660"/>
        </p:xfrm>
        <a:graphic>
          <a:graphicData uri="http://schemas.openxmlformats.org/drawingml/2006/table">
            <a:tbl>
              <a:tblPr/>
              <a:tblGrid>
                <a:gridCol w="792891"/>
                <a:gridCol w="2494840"/>
                <a:gridCol w="1500024"/>
              </a:tblGrid>
              <a:tr h="0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Продукт: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Количество: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2"/>
                        </a:rPr>
                        <a:t>Мука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de-DE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Mehl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150 </a:t>
                      </a:r>
                      <a:r>
                        <a:rPr lang="ru-RU" sz="1800" b="0" i="0" dirty="0" err="1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2.  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3"/>
                        </a:rPr>
                        <a:t>Яйцо 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3"/>
                        </a:rPr>
                        <a:t>куриное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Ei</a:t>
                      </a:r>
                      <a:endParaRPr lang="ru-RU" sz="1800" b="0" i="0" u="none" strike="noStrike" dirty="0" smtClean="0">
                        <a:solidFill>
                          <a:srgbClr val="2A6D9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2 </a:t>
                      </a:r>
                      <a:r>
                        <a:rPr lang="ru-RU" sz="1800" b="0" i="0" dirty="0" err="1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шт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4876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3.  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4"/>
                        </a:rPr>
                        <a:t>Оливковое 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4"/>
                        </a:rPr>
                        <a:t>масло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Olivenöl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1 </a:t>
                      </a:r>
                      <a:r>
                        <a:rPr lang="ru-RU" sz="1800" b="0" i="0" dirty="0" err="1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ст</a:t>
                      </a:r>
                      <a:r>
                        <a:rPr lang="en-US" sz="1800" b="0" i="0" dirty="0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  <a:r>
                        <a:rPr lang="ru-RU" sz="1800" b="0" i="0" dirty="0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 л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4.  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5"/>
                        </a:rPr>
                        <a:t>Сыр </a:t>
                      </a:r>
                      <a:r>
                        <a:rPr lang="ru-RU" sz="18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5"/>
                        </a:rPr>
                        <a:t>Рикотта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Ricotta-Käse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150 </a:t>
                      </a:r>
                      <a:r>
                        <a:rPr lang="ru-RU" sz="1800" b="0" i="0" dirty="0" err="1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6"/>
                        </a:rPr>
                        <a:t>Шпинат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Spinat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100 </a:t>
                      </a:r>
                      <a:r>
                        <a:rPr lang="ru-RU" sz="1800" b="0" i="0" dirty="0" err="1" smtClean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704876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6.  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7"/>
                        </a:rPr>
                        <a:t>Масло 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7"/>
                        </a:rPr>
                        <a:t>сливочное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Butter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 столовая ложка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7.  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8"/>
                        </a:rPr>
                        <a:t>Соль 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8"/>
                        </a:rPr>
                        <a:t>поваренная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en-US" sz="1800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Salz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по вкусу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8.  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9"/>
                        </a:rPr>
                        <a:t>Перец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ru-RU" sz="1800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Pfeffer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по вкусу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9.  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0"/>
                        </a:rPr>
                        <a:t>Мускатный 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10"/>
                        </a:rPr>
                        <a:t>орех</a:t>
                      </a:r>
                      <a:r>
                        <a:rPr lang="ru-RU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sz="1800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Muskatnuss</a:t>
                      </a:r>
                      <a:endParaRPr lang="ru-RU" sz="1800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800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 щепотка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96" y="1599438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5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68" y="-291786"/>
            <a:ext cx="9692640" cy="132556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Rezepten </a:t>
            </a:r>
            <a:r>
              <a:rPr lang="ru-RU" dirty="0" smtClean="0">
                <a:solidFill>
                  <a:schemeClr val="bg1"/>
                </a:solidFill>
              </a:rPr>
              <a:t>/ Рецепты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068" y="1345915"/>
            <a:ext cx="4984815" cy="530146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Italienisches Dessert: Tiramisu / </a:t>
            </a:r>
            <a:r>
              <a:rPr lang="ru-RU" dirty="0">
                <a:solidFill>
                  <a:schemeClr val="bg1"/>
                </a:solidFill>
              </a:rPr>
              <a:t>Итальянский десерт: </a:t>
            </a:r>
            <a:r>
              <a:rPr lang="ru-RU" dirty="0" err="1">
                <a:solidFill>
                  <a:schemeClr val="bg1"/>
                </a:solidFill>
              </a:rPr>
              <a:t>Тирамису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Взбить желтки с </a:t>
            </a:r>
            <a:r>
              <a:rPr lang="ru-RU" dirty="0" smtClean="0">
                <a:solidFill>
                  <a:schemeClr val="bg1"/>
                </a:solidFill>
              </a:rPr>
              <a:t>сахаром</a:t>
            </a:r>
            <a:r>
              <a:rPr lang="de-DE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Добавить </a:t>
            </a:r>
            <a:r>
              <a:rPr lang="ru-RU" dirty="0">
                <a:solidFill>
                  <a:schemeClr val="bg1"/>
                </a:solidFill>
              </a:rPr>
              <a:t>сыр </a:t>
            </a:r>
            <a:r>
              <a:rPr lang="ru-RU" dirty="0" err="1">
                <a:solidFill>
                  <a:schemeClr val="bg1"/>
                </a:solidFill>
              </a:rPr>
              <a:t>маскарпоне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chemeClr val="bg1"/>
                </a:solidFill>
              </a:rPr>
              <a:t>ром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u </a:t>
            </a:r>
            <a:r>
              <a:rPr lang="ru-RU" dirty="0" smtClean="0">
                <a:solidFill>
                  <a:schemeClr val="bg1"/>
                </a:solidFill>
              </a:rPr>
              <a:t>перемешать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B</a:t>
            </a:r>
            <a:r>
              <a:rPr lang="ru-RU" dirty="0" err="1" smtClean="0">
                <a:solidFill>
                  <a:schemeClr val="bg1"/>
                </a:solidFill>
              </a:rPr>
              <a:t>ыложить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первый слой печенья смоченного в </a:t>
            </a:r>
            <a:r>
              <a:rPr lang="ru-RU" dirty="0" smtClean="0">
                <a:solidFill>
                  <a:schemeClr val="bg1"/>
                </a:solidFill>
              </a:rPr>
              <a:t>кофе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Выложить половину  крема, разровнять. Отправить в холодильник до полного застывания на несколько часов. При подаче украсить мятой.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Schlage </a:t>
            </a:r>
            <a:r>
              <a:rPr lang="de-DE" dirty="0">
                <a:solidFill>
                  <a:schemeClr val="bg1"/>
                </a:solidFill>
              </a:rPr>
              <a:t>die </a:t>
            </a:r>
            <a:r>
              <a:rPr lang="de-DE" dirty="0" smtClean="0">
                <a:solidFill>
                  <a:schemeClr val="bg1"/>
                </a:solidFill>
              </a:rPr>
              <a:t>Eigelb mit </a:t>
            </a:r>
            <a:r>
              <a:rPr lang="de-DE" dirty="0">
                <a:solidFill>
                  <a:schemeClr val="bg1"/>
                </a:solidFill>
              </a:rPr>
              <a:t>dem Zucker. Füge Mascarpone und Rum </a:t>
            </a:r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mische. </a:t>
            </a:r>
            <a:r>
              <a:rPr lang="de-DE" dirty="0" smtClean="0">
                <a:solidFill>
                  <a:schemeClr val="bg1"/>
                </a:solidFill>
              </a:rPr>
              <a:t>Mache die </a:t>
            </a:r>
            <a:r>
              <a:rPr lang="de-DE" dirty="0">
                <a:solidFill>
                  <a:schemeClr val="bg1"/>
                </a:solidFill>
              </a:rPr>
              <a:t>erste </a:t>
            </a:r>
            <a:r>
              <a:rPr lang="de-DE" dirty="0" smtClean="0">
                <a:solidFill>
                  <a:schemeClr val="bg1"/>
                </a:solidFill>
              </a:rPr>
              <a:t>Schicht. Feuchte Kekse mit </a:t>
            </a:r>
            <a:r>
              <a:rPr lang="de-DE" dirty="0">
                <a:solidFill>
                  <a:schemeClr val="bg1"/>
                </a:solidFill>
              </a:rPr>
              <a:t>Kaffee </a:t>
            </a:r>
            <a:r>
              <a:rPr lang="de-DE" dirty="0" smtClean="0">
                <a:solidFill>
                  <a:schemeClr val="bg1"/>
                </a:solidFill>
              </a:rPr>
              <a:t>an . Lege die </a:t>
            </a:r>
            <a:r>
              <a:rPr lang="de-DE" dirty="0">
                <a:solidFill>
                  <a:schemeClr val="bg1"/>
                </a:solidFill>
              </a:rPr>
              <a:t>Hälfte der Creme </a:t>
            </a:r>
            <a:r>
              <a:rPr lang="de-DE" dirty="0" smtClean="0">
                <a:solidFill>
                  <a:schemeClr val="bg1"/>
                </a:solidFill>
              </a:rPr>
              <a:t>auf die Kekse. Stelle alles in </a:t>
            </a:r>
            <a:r>
              <a:rPr lang="de-DE" dirty="0">
                <a:solidFill>
                  <a:schemeClr val="bg1"/>
                </a:solidFill>
              </a:rPr>
              <a:t>den Kühlschrank bis zur vollständigen Aushärtung für ein paar Stunden. </a:t>
            </a:r>
            <a:r>
              <a:rPr lang="de-DE" dirty="0" smtClean="0">
                <a:solidFill>
                  <a:schemeClr val="bg1"/>
                </a:solidFill>
              </a:rPr>
              <a:t> Dekoriere bei dem Servieren mit </a:t>
            </a:r>
            <a:r>
              <a:rPr lang="de-DE" dirty="0">
                <a:solidFill>
                  <a:schemeClr val="bg1"/>
                </a:solidFill>
              </a:rPr>
              <a:t>der Minze 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2684837"/>
              </p:ext>
            </p:extLst>
          </p:nvPr>
        </p:nvGraphicFramePr>
        <p:xfrm>
          <a:off x="6462444" y="590019"/>
          <a:ext cx="4756936" cy="5760796"/>
        </p:xfrm>
        <a:graphic>
          <a:graphicData uri="http://schemas.openxmlformats.org/drawingml/2006/table">
            <a:tbl>
              <a:tblPr/>
              <a:tblGrid>
                <a:gridCol w="1037522"/>
                <a:gridCol w="2309952"/>
                <a:gridCol w="1409462"/>
              </a:tblGrid>
              <a:tr h="686119">
                <a:tc gridSpan="2">
                  <a:txBody>
                    <a:bodyPr/>
                    <a:lstStyle/>
                    <a:p>
                      <a:pPr fontAlgn="t"/>
                      <a:r>
                        <a:rPr lang="ru-RU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Продукт: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Количество: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573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2"/>
                        </a:rPr>
                        <a:t>Сыр </a:t>
                      </a:r>
                      <a:r>
                        <a:rPr lang="ru-RU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2"/>
                        </a:rPr>
                        <a:t>Маскарпоне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ru-RU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de-DE" b="0" i="0" u="none" strike="noStrike" baseline="0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Mascarpone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500 грамм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54385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2.  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3"/>
                        </a:rPr>
                        <a:t>Желток 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3"/>
                        </a:rPr>
                        <a:t>куриный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Eigelb, Huhn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 штук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6119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3.  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4"/>
                        </a:rPr>
                        <a:t>Сахар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Zucker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 столовых ложек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490098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4.  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5"/>
                        </a:rPr>
                        <a:t>Ром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Rum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100 грамм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385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6"/>
                        </a:rPr>
                        <a:t>Печенье </a:t>
                      </a:r>
                      <a:r>
                        <a:rPr lang="ru-RU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6"/>
                        </a:rPr>
                        <a:t>Савоярди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b="0" i="0" u="none" strike="noStrike" dirty="0" err="1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Savoyardi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60 штук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54385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6.  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7"/>
                        </a:rPr>
                        <a:t>Какао-порошок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Kakao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50 грамм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098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7.  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8"/>
                        </a:rPr>
                        <a:t>Мята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Minze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40 грамм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686119">
                <a:tc>
                  <a:txBody>
                    <a:bodyPr/>
                    <a:lstStyle/>
                    <a:p>
                      <a:pPr fontAlgn="t"/>
                      <a:r>
                        <a:rPr lang="ru-RU" b="0" i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8.  </a:t>
                      </a:r>
                    </a:p>
                  </a:txBody>
                  <a:tcPr marL="857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  <a:hlinkClick r:id="rId9"/>
                        </a:rPr>
                        <a:t>Кофе</a:t>
                      </a:r>
                      <a:r>
                        <a:rPr lang="ru-RU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/ </a:t>
                      </a:r>
                      <a:r>
                        <a:rPr lang="de-DE" b="0" i="0" u="none" strike="noStrike" dirty="0" smtClean="0">
                          <a:solidFill>
                            <a:srgbClr val="2A6D9F"/>
                          </a:solidFill>
                          <a:effectLst/>
                          <a:latin typeface="Tahoma" panose="020B0604030504040204" pitchFamily="34" charset="0"/>
                        </a:rPr>
                        <a:t>Kaffee</a:t>
                      </a:r>
                      <a:endParaRPr lang="ru-RU" b="0" i="0" dirty="0">
                        <a:solidFill>
                          <a:srgbClr val="65656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0" i="0" dirty="0">
                          <a:solidFill>
                            <a:srgbClr val="656565"/>
                          </a:solidFill>
                          <a:effectLst/>
                          <a:latin typeface="Tahoma" panose="020B0604030504040204" pitchFamily="34" charset="0"/>
                        </a:rPr>
                        <a:t>500 миллилитров</a:t>
                      </a: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0" y="2341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79" y="1679952"/>
            <a:ext cx="4750144" cy="356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3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Kalorien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11" y="474856"/>
            <a:ext cx="2245643" cy="1795732"/>
          </a:xfrm>
        </p:spPr>
      </p:pic>
      <p:sp>
        <p:nvSpPr>
          <p:cNvPr id="3" name="TextBox 2"/>
          <p:cNvSpPr txBox="1"/>
          <p:nvPr/>
        </p:nvSpPr>
        <p:spPr>
          <a:xfrm>
            <a:off x="1055893" y="2030819"/>
            <a:ext cx="7245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dirty="0" smtClean="0">
                <a:solidFill>
                  <a:schemeClr val="bg1"/>
                </a:solidFill>
              </a:rPr>
              <a:t>Ravioli </a:t>
            </a:r>
            <a:r>
              <a:rPr lang="ru-RU" dirty="0" smtClean="0">
                <a:solidFill>
                  <a:schemeClr val="bg1"/>
                </a:solidFill>
              </a:rPr>
              <a:t>( Равиоли) :530 ккал. /на порцию</a:t>
            </a:r>
          </a:p>
          <a:p>
            <a:pPr marL="342900" indent="-34290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de-DE" dirty="0" smtClean="0">
                <a:solidFill>
                  <a:schemeClr val="bg1"/>
                </a:solidFill>
              </a:rPr>
              <a:t>Salat mit Speck </a:t>
            </a:r>
            <a:r>
              <a:rPr lang="ru-RU" dirty="0" smtClean="0">
                <a:solidFill>
                  <a:schemeClr val="bg1"/>
                </a:solidFill>
              </a:rPr>
              <a:t>( Салат с беконом) : 240 ккал. / на 100 г.</a:t>
            </a:r>
          </a:p>
          <a:p>
            <a:pPr marL="342900" indent="-34290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de-DE" dirty="0" smtClean="0">
                <a:solidFill>
                  <a:schemeClr val="bg1"/>
                </a:solidFill>
              </a:rPr>
              <a:t>Suppe mit Lachs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 Суп с лососем ) : 198 ккал. / на 100 г.</a:t>
            </a:r>
          </a:p>
          <a:p>
            <a:pPr marL="342900" indent="-34290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de-DE" dirty="0" smtClean="0">
                <a:solidFill>
                  <a:schemeClr val="bg1"/>
                </a:solidFill>
              </a:rPr>
              <a:t>Tiramisu </a:t>
            </a:r>
            <a:r>
              <a:rPr lang="en-US" dirty="0" smtClean="0">
                <a:solidFill>
                  <a:schemeClr val="bg1"/>
                </a:solidFill>
              </a:rPr>
              <a:t>( </a:t>
            </a:r>
            <a:r>
              <a:rPr lang="ru-RU" dirty="0" err="1" smtClean="0">
                <a:solidFill>
                  <a:schemeClr val="bg1"/>
                </a:solidFill>
              </a:rPr>
              <a:t>Тирамису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): 245 ккал. / на 100 г.</a:t>
            </a:r>
          </a:p>
          <a:p>
            <a:pPr marL="342900" indent="-34290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4458089"/>
            <a:ext cx="2857500" cy="191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41" y="4458089"/>
            <a:ext cx="2853701" cy="1917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458089"/>
            <a:ext cx="2876538" cy="1917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2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833" y="-337466"/>
            <a:ext cx="9692640" cy="132556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Die Wörter</a:t>
            </a:r>
            <a:r>
              <a:rPr lang="ru-RU" dirty="0" smtClean="0">
                <a:solidFill>
                  <a:schemeClr val="bg1"/>
                </a:solidFill>
              </a:rPr>
              <a:t> / </a:t>
            </a:r>
            <a:r>
              <a:rPr lang="de-DE" dirty="0">
                <a:solidFill>
                  <a:schemeClr val="bg1"/>
                </a:solidFill>
              </a:rPr>
              <a:t>Befragung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1417" y="1551399"/>
            <a:ext cx="4872363" cy="4351337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Aushärtung</a:t>
            </a:r>
            <a:r>
              <a:rPr lang="ru-RU" dirty="0" smtClean="0">
                <a:solidFill>
                  <a:schemeClr val="bg1"/>
                </a:solidFill>
              </a:rPr>
              <a:t>- застывание</a:t>
            </a:r>
          </a:p>
          <a:p>
            <a:r>
              <a:rPr lang="de-DE" dirty="0">
                <a:solidFill>
                  <a:schemeClr val="bg1"/>
                </a:solidFill>
              </a:rPr>
              <a:t>Der </a:t>
            </a:r>
            <a:r>
              <a:rPr lang="de-DE" dirty="0" smtClean="0">
                <a:solidFill>
                  <a:schemeClr val="bg1"/>
                </a:solidFill>
              </a:rPr>
              <a:t>Teig</a:t>
            </a:r>
            <a:r>
              <a:rPr lang="ru-RU" dirty="0" smtClean="0">
                <a:solidFill>
                  <a:schemeClr val="bg1"/>
                </a:solidFill>
              </a:rPr>
              <a:t>- тесто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Schmälz</a:t>
            </a:r>
            <a:r>
              <a:rPr lang="ru-RU" dirty="0" smtClean="0">
                <a:solidFill>
                  <a:schemeClr val="bg1"/>
                </a:solidFill>
              </a:rPr>
              <a:t>е</a:t>
            </a:r>
            <a:r>
              <a:rPr lang="de-DE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намазывать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Günstiges - </a:t>
            </a:r>
            <a:r>
              <a:rPr lang="ru-RU" dirty="0" smtClean="0">
                <a:solidFill>
                  <a:schemeClr val="bg1"/>
                </a:solidFill>
              </a:rPr>
              <a:t>благоприятный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Wächsen</a:t>
            </a:r>
            <a:r>
              <a:rPr lang="de-DE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выращивать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Anzahl – </a:t>
            </a:r>
            <a:r>
              <a:rPr lang="ru-RU" dirty="0" smtClean="0">
                <a:solidFill>
                  <a:schemeClr val="bg1"/>
                </a:solidFill>
              </a:rPr>
              <a:t>число, количество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Hinzufügen</a:t>
            </a:r>
            <a:r>
              <a:rPr lang="ru-RU" dirty="0" smtClean="0">
                <a:solidFill>
                  <a:schemeClr val="bg1"/>
                </a:solidFill>
              </a:rPr>
              <a:t>- добавлять по вкусу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917" y="365760"/>
            <a:ext cx="876605" cy="1314907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261531488"/>
              </p:ext>
            </p:extLst>
          </p:nvPr>
        </p:nvGraphicFramePr>
        <p:xfrm>
          <a:off x="-793394" y="126075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659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596" y="-194661"/>
            <a:ext cx="9692640" cy="132556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Danke für die Aufmerksamkeit!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6" y="1305324"/>
            <a:ext cx="4235898" cy="251545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94" y="1413919"/>
            <a:ext cx="4920894" cy="2515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67" y="3167652"/>
            <a:ext cx="4301554" cy="2854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76" y="4212390"/>
            <a:ext cx="3071652" cy="2419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76" y="4364790"/>
            <a:ext cx="3071652" cy="2419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6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99" y="167263"/>
            <a:ext cx="9692640" cy="132556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Inhalt</a:t>
            </a:r>
            <a:r>
              <a:rPr lang="ru-RU" dirty="0" smtClean="0">
                <a:solidFill>
                  <a:schemeClr val="bg1"/>
                </a:solidFill>
              </a:rPr>
              <a:t>    /    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932" y="1888077"/>
            <a:ext cx="8595360" cy="4351337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Faktoren der Bildung der </a:t>
            </a:r>
            <a:r>
              <a:rPr lang="de-DE" sz="2400" dirty="0" smtClean="0">
                <a:solidFill>
                  <a:schemeClr val="bg1"/>
                </a:solidFill>
              </a:rPr>
              <a:t>nationale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Küche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Факторы </a:t>
            </a:r>
            <a:r>
              <a:rPr lang="ru-RU" sz="2400" dirty="0" smtClean="0">
                <a:solidFill>
                  <a:schemeClr val="bg1"/>
                </a:solidFill>
              </a:rPr>
              <a:t>формирования  национальной кухни:</a:t>
            </a:r>
            <a:endParaRPr lang="de-DE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de-DE" sz="2400" dirty="0" smtClean="0">
                <a:solidFill>
                  <a:schemeClr val="bg1"/>
                </a:solidFill>
              </a:rPr>
              <a:t>Bodenschätze</a:t>
            </a:r>
            <a:r>
              <a:rPr lang="ru-RU" sz="2400" dirty="0" smtClean="0">
                <a:solidFill>
                  <a:schemeClr val="bg1"/>
                </a:solidFill>
              </a:rPr>
              <a:t> / Природные ресурсы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de-DE" sz="2400" dirty="0" smtClean="0">
                <a:solidFill>
                  <a:schemeClr val="bg1"/>
                </a:solidFill>
              </a:rPr>
              <a:t>Klima</a:t>
            </a:r>
            <a:r>
              <a:rPr lang="ru-RU" sz="2400" dirty="0" smtClean="0">
                <a:solidFill>
                  <a:schemeClr val="bg1"/>
                </a:solidFill>
              </a:rPr>
              <a:t> / Климат</a:t>
            </a:r>
            <a:endParaRPr lang="de-DE" sz="2400" dirty="0" smtClean="0">
              <a:solidFill>
                <a:schemeClr val="bg1"/>
              </a:solidFill>
            </a:endParaRPr>
          </a:p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-Volk</a:t>
            </a:r>
            <a:r>
              <a:rPr lang="ru-RU" sz="2400" dirty="0" smtClean="0">
                <a:solidFill>
                  <a:schemeClr val="bg1"/>
                </a:solidFill>
              </a:rPr>
              <a:t> / Народ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Menu</a:t>
            </a:r>
            <a:r>
              <a:rPr lang="ru-RU" sz="2400" dirty="0" smtClean="0">
                <a:solidFill>
                  <a:schemeClr val="bg1"/>
                </a:solidFill>
              </a:rPr>
              <a:t> / Меню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Rezepten</a:t>
            </a:r>
            <a:r>
              <a:rPr lang="ru-RU" sz="2400" dirty="0" smtClean="0">
                <a:solidFill>
                  <a:schemeClr val="bg1"/>
                </a:solidFill>
              </a:rPr>
              <a:t> / Рецепты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Wörter</a:t>
            </a:r>
            <a:r>
              <a:rPr lang="ru-RU" sz="2400" dirty="0" smtClean="0">
                <a:solidFill>
                  <a:schemeClr val="bg1"/>
                </a:solidFill>
              </a:rPr>
              <a:t> / Слова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Kalorien</a:t>
            </a:r>
            <a:r>
              <a:rPr lang="ru-RU" sz="2400" dirty="0" smtClean="0">
                <a:solidFill>
                  <a:schemeClr val="bg1"/>
                </a:solidFill>
              </a:rPr>
              <a:t> / Калории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10" y="731349"/>
            <a:ext cx="1940288" cy="1290292"/>
          </a:xfrm>
          <a:prstGeom prst="rect">
            <a:avLst/>
          </a:prstGeom>
          <a:effectLst>
            <a:outerShdw blurRad="50800" dist="50800" dir="5400000" sx="70000" sy="70000" algn="ctr" rotWithShape="0">
              <a:srgbClr val="000000">
                <a:alpha val="91000"/>
              </a:srgbClr>
            </a:outerShdw>
            <a:reflection blurRad="88900" stA="33000" endPos="2800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38" y="3219905"/>
            <a:ext cx="3484822" cy="3106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1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997" y="680129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Faktoren der Bildung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</a:t>
            </a:r>
            <a:r>
              <a:rPr lang="de-DE" sz="3600" dirty="0" smtClean="0">
                <a:solidFill>
                  <a:schemeClr val="bg1"/>
                </a:solidFill>
              </a:rPr>
              <a:t>der </a:t>
            </a:r>
            <a:r>
              <a:rPr lang="de-DE" sz="3600" dirty="0">
                <a:solidFill>
                  <a:schemeClr val="bg1"/>
                </a:solidFill>
              </a:rPr>
              <a:t>nationale Küche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38" y="400408"/>
            <a:ext cx="1849381" cy="1849381"/>
          </a:xfrm>
        </p:spPr>
      </p:pic>
      <p:sp>
        <p:nvSpPr>
          <p:cNvPr id="5" name="TextBox 4"/>
          <p:cNvSpPr txBox="1"/>
          <p:nvPr/>
        </p:nvSpPr>
        <p:spPr>
          <a:xfrm>
            <a:off x="5974080" y="680129"/>
            <a:ext cx="3471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Факторы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формирования  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национальной кухни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4551" y="3116628"/>
            <a:ext cx="3611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Вино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Итальянская кухня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868" y="2736485"/>
            <a:ext cx="42912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 smtClean="0">
                <a:solidFill>
                  <a:schemeClr val="bg1"/>
                </a:solidFill>
              </a:rPr>
              <a:t>Erstens, Italien ist ein Weindorf Land. Hier  macht man verschiedenen Wein, für jeden Geschmack. Italienische Küche ist sehr verschieden</a:t>
            </a:r>
            <a:r>
              <a:rPr lang="de-DE" sz="2000" dirty="0">
                <a:solidFill>
                  <a:schemeClr val="bg1"/>
                </a:solidFill>
              </a:rPr>
              <a:t>. Es ist berühmt für Meeresfrüchte, Käse, Pizza-und </a:t>
            </a:r>
            <a:r>
              <a:rPr lang="de-DE" sz="2000" dirty="0" smtClean="0">
                <a:solidFill>
                  <a:schemeClr val="bg1"/>
                </a:solidFill>
              </a:rPr>
              <a:t>Pasta. Im Norden des Landes </a:t>
            </a:r>
            <a:r>
              <a:rPr lang="de-DE" sz="2000" dirty="0">
                <a:solidFill>
                  <a:schemeClr val="bg1"/>
                </a:solidFill>
              </a:rPr>
              <a:t>baut man Reis an. Der Süden Italiens - die Heimat Spaghetti und Mozzarella.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1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592" y="904326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Bodenschätze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+ </a:t>
            </a:r>
            <a:r>
              <a:rPr lang="de-DE" dirty="0" smtClean="0">
                <a:solidFill>
                  <a:schemeClr val="bg1"/>
                </a:solidFill>
              </a:rPr>
              <a:t>Klima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Природные ресурсы + климат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50" y="377887"/>
            <a:ext cx="1817954" cy="1852001"/>
          </a:xfrm>
        </p:spPr>
      </p:pic>
      <p:sp>
        <p:nvSpPr>
          <p:cNvPr id="7" name="TextBox 6"/>
          <p:cNvSpPr txBox="1"/>
          <p:nvPr/>
        </p:nvSpPr>
        <p:spPr>
          <a:xfrm>
            <a:off x="2753474" y="3033594"/>
            <a:ext cx="70275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bg1"/>
                </a:solidFill>
              </a:rPr>
              <a:t>Das warme Klima in Italien ist ideal für die Landwirtschaft. Deshalb sind hier viele verschiedene Obst-und Gemüsesorten. Im Norden des </a:t>
            </a:r>
            <a:r>
              <a:rPr lang="de-DE" dirty="0" smtClean="0">
                <a:solidFill>
                  <a:schemeClr val="bg1"/>
                </a:solidFill>
              </a:rPr>
              <a:t>Landes es gibt </a:t>
            </a:r>
            <a:r>
              <a:rPr lang="de-DE" dirty="0">
                <a:solidFill>
                  <a:schemeClr val="bg1"/>
                </a:solidFill>
              </a:rPr>
              <a:t>viele Weiden für die Tiere, günstiges Wetter das ganze Jahr, so </a:t>
            </a:r>
            <a:r>
              <a:rPr lang="de-DE" dirty="0" smtClean="0">
                <a:solidFill>
                  <a:schemeClr val="bg1"/>
                </a:solidFill>
              </a:rPr>
              <a:t>gibt es </a:t>
            </a:r>
            <a:r>
              <a:rPr lang="de-DE" dirty="0">
                <a:solidFill>
                  <a:schemeClr val="bg1"/>
                </a:solidFill>
              </a:rPr>
              <a:t>in Italien leckeres Fleisch-und Milchprodukte. Im Süden wächst sehr viele Kräuter, wodurch in Italien gibt es eine Vielzahl von Saucen und Gewürzen. Und Dank der ganzjährigen Sonne und </a:t>
            </a:r>
            <a:r>
              <a:rPr lang="de-DE" dirty="0" smtClean="0">
                <a:solidFill>
                  <a:schemeClr val="bg1"/>
                </a:solidFill>
              </a:rPr>
              <a:t>erdige </a:t>
            </a:r>
            <a:r>
              <a:rPr lang="de-DE" dirty="0">
                <a:solidFill>
                  <a:schemeClr val="bg1"/>
                </a:solidFill>
              </a:rPr>
              <a:t>Boden, immer eine große Anzahl dessen, was nicht gelingt, einem Gericht in Italien - </a:t>
            </a:r>
            <a:r>
              <a:rPr lang="de-DE" dirty="0" smtClean="0">
                <a:solidFill>
                  <a:schemeClr val="bg1"/>
                </a:solidFill>
              </a:rPr>
              <a:t>Basilikum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7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692" y="132667"/>
            <a:ext cx="9692640" cy="132556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Der Volk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/ Народ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69" y="311519"/>
            <a:ext cx="2046839" cy="2046839"/>
          </a:xfrm>
        </p:spPr>
      </p:pic>
      <p:sp>
        <p:nvSpPr>
          <p:cNvPr id="3" name="TextBox 2"/>
          <p:cNvSpPr txBox="1"/>
          <p:nvPr/>
        </p:nvSpPr>
        <p:spPr>
          <a:xfrm>
            <a:off x="913692" y="2023604"/>
            <a:ext cx="497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799" y="2358358"/>
            <a:ext cx="5825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bg1"/>
                </a:solidFill>
              </a:rPr>
              <a:t>In Italien </a:t>
            </a:r>
            <a:r>
              <a:rPr lang="de-DE" dirty="0" smtClean="0">
                <a:solidFill>
                  <a:schemeClr val="bg1"/>
                </a:solidFill>
              </a:rPr>
              <a:t>eingehalten</a:t>
            </a:r>
          </a:p>
          <a:p>
            <a:pPr algn="just"/>
            <a:r>
              <a:rPr lang="de-DE" dirty="0" smtClean="0">
                <a:solidFill>
                  <a:schemeClr val="bg1"/>
                </a:solidFill>
              </a:rPr>
              <a:t>40-tägige Fastenzeit </a:t>
            </a:r>
            <a:r>
              <a:rPr lang="de-DE" dirty="0">
                <a:solidFill>
                  <a:schemeClr val="bg1"/>
                </a:solidFill>
              </a:rPr>
              <a:t>vor Ostern, </a:t>
            </a:r>
            <a:endParaRPr lang="de-DE" dirty="0" smtClean="0">
              <a:solidFill>
                <a:schemeClr val="bg1"/>
              </a:solidFill>
            </a:endParaRPr>
          </a:p>
          <a:p>
            <a:pPr algn="just"/>
            <a:r>
              <a:rPr lang="de-DE" dirty="0" smtClean="0">
                <a:solidFill>
                  <a:schemeClr val="bg1"/>
                </a:solidFill>
              </a:rPr>
              <a:t>aber </a:t>
            </a:r>
            <a:r>
              <a:rPr lang="de-DE" dirty="0">
                <a:solidFill>
                  <a:schemeClr val="bg1"/>
                </a:solidFill>
              </a:rPr>
              <a:t>er unterscheidet sich stark von der Orthodoxen</a:t>
            </a:r>
            <a:r>
              <a:rPr lang="de-DE" dirty="0" smtClean="0">
                <a:solidFill>
                  <a:schemeClr val="bg1"/>
                </a:solidFill>
              </a:rPr>
              <a:t>. Man muss keinen Fleisch und Milchprodukten essen. Dank dieser Fakt, fast alle Bewohner der </a:t>
            </a:r>
            <a:r>
              <a:rPr lang="de-DE" dirty="0">
                <a:solidFill>
                  <a:schemeClr val="bg1"/>
                </a:solidFill>
              </a:rPr>
              <a:t>Italien essen Meeresfrüchte während der Fastenzeit. Und da Italien ist Reich an Meeresfrüchten, haben Einwohner mehr Vielfalt der </a:t>
            </a:r>
            <a:r>
              <a:rPr lang="de-DE" dirty="0" smtClean="0">
                <a:solidFill>
                  <a:schemeClr val="bg1"/>
                </a:solidFill>
              </a:rPr>
              <a:t>Essen </a:t>
            </a:r>
            <a:r>
              <a:rPr lang="de-DE" dirty="0">
                <a:solidFill>
                  <a:schemeClr val="bg1"/>
                </a:solidFill>
              </a:rPr>
              <a:t>während der Fastenzeit. Das Volk in Italien sehr aktiv, viele gemeinsame Formen der Gartenarbeit </a:t>
            </a:r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Weinbereitung. Im Süden Italiens Gartenbau </a:t>
            </a:r>
            <a:r>
              <a:rPr lang="de-DE" dirty="0" smtClean="0">
                <a:solidFill>
                  <a:schemeClr val="bg1"/>
                </a:solidFill>
              </a:rPr>
              <a:t>wird entwickelt</a:t>
            </a:r>
            <a:r>
              <a:rPr lang="de-DE" dirty="0">
                <a:solidFill>
                  <a:schemeClr val="bg1"/>
                </a:solidFill>
              </a:rPr>
              <a:t>, es werden hier alle - vom Orangen bis Artischocke. Die Bewohner haben lieber </a:t>
            </a:r>
            <a:r>
              <a:rPr lang="de-DE" dirty="0" smtClean="0">
                <a:solidFill>
                  <a:schemeClr val="bg1"/>
                </a:solidFill>
              </a:rPr>
              <a:t>Ihre  </a:t>
            </a:r>
            <a:r>
              <a:rPr lang="de-DE" dirty="0">
                <a:solidFill>
                  <a:schemeClr val="bg1"/>
                </a:solidFill>
              </a:rPr>
              <a:t>Gärten.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692" y="2732926"/>
            <a:ext cx="2845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Запрещенные продукты во время поста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692" y="4250004"/>
            <a:ext cx="3544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Продукты, разрешенные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692" y="5157627"/>
            <a:ext cx="256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Садоводство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7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09" y="341298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	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Häufigsten Gerichte im </a:t>
            </a:r>
            <a:r>
              <a:rPr lang="de-DE" dirty="0" smtClean="0">
                <a:solidFill>
                  <a:schemeClr val="bg1"/>
                </a:solidFill>
              </a:rPr>
              <a:t>Land</a:t>
            </a:r>
            <a:r>
              <a:rPr lang="ru-RU" dirty="0">
                <a:solidFill>
                  <a:schemeClr val="bg1"/>
                </a:solidFill>
              </a:rPr>
              <a:t> /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Распространенные блюда в стране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921" y="1910994"/>
            <a:ext cx="8595360" cy="4351337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de-DE" dirty="0" smtClean="0">
                <a:solidFill>
                  <a:schemeClr val="bg1"/>
                </a:solidFill>
              </a:rPr>
              <a:t>Pizza </a:t>
            </a:r>
            <a:r>
              <a:rPr lang="ru-RU" dirty="0" smtClean="0">
                <a:solidFill>
                  <a:schemeClr val="bg1"/>
                </a:solidFill>
              </a:rPr>
              <a:t>/ Пицца</a:t>
            </a:r>
          </a:p>
          <a:p>
            <a:pPr marL="342900" indent="-342900">
              <a:buAutoNum type="arabicParenR" startAt="2"/>
            </a:pPr>
            <a:r>
              <a:rPr lang="de-DE" dirty="0" smtClean="0">
                <a:solidFill>
                  <a:schemeClr val="bg1"/>
                </a:solidFill>
              </a:rPr>
              <a:t>Pasta( Nudeln) </a:t>
            </a:r>
            <a:r>
              <a:rPr lang="ru-RU" dirty="0" smtClean="0">
                <a:solidFill>
                  <a:schemeClr val="bg1"/>
                </a:solidFill>
              </a:rPr>
              <a:t>/ Паста</a:t>
            </a:r>
          </a:p>
          <a:p>
            <a:pPr marL="342900" indent="-342900">
              <a:buAutoNum type="arabicParenR" startAt="2"/>
            </a:pPr>
            <a:r>
              <a:rPr lang="en-US" dirty="0" smtClean="0">
                <a:solidFill>
                  <a:schemeClr val="bg1"/>
                </a:solidFill>
              </a:rPr>
              <a:t>Sala</a:t>
            </a:r>
            <a:r>
              <a:rPr lang="de-DE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/ Салат</a:t>
            </a:r>
            <a:endParaRPr lang="de-DE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 startAt="2"/>
            </a:pPr>
            <a:r>
              <a:rPr lang="de-DE" dirty="0" smtClean="0">
                <a:solidFill>
                  <a:schemeClr val="bg1"/>
                </a:solidFill>
              </a:rPr>
              <a:t>Risotto </a:t>
            </a:r>
            <a:r>
              <a:rPr lang="ru-RU" dirty="0" smtClean="0">
                <a:solidFill>
                  <a:schemeClr val="bg1"/>
                </a:solidFill>
              </a:rPr>
              <a:t>/ Ризотто</a:t>
            </a:r>
          </a:p>
          <a:p>
            <a:pPr marL="342900" indent="-342900">
              <a:buAutoNum type="arabicParenR" startAt="2"/>
            </a:pPr>
            <a:r>
              <a:rPr lang="de-DE" dirty="0" smtClean="0">
                <a:solidFill>
                  <a:schemeClr val="bg1"/>
                </a:solidFill>
              </a:rPr>
              <a:t>Gebäck </a:t>
            </a:r>
            <a:r>
              <a:rPr lang="ru-RU" dirty="0" smtClean="0">
                <a:solidFill>
                  <a:schemeClr val="bg1"/>
                </a:solidFill>
              </a:rPr>
              <a:t>/ Выпечка</a:t>
            </a:r>
          </a:p>
          <a:p>
            <a:pPr marL="342900" indent="-342900">
              <a:buAutoNum type="arabicParenR" startAt="2"/>
            </a:pPr>
            <a:r>
              <a:rPr lang="de-DE" dirty="0" smtClean="0">
                <a:solidFill>
                  <a:schemeClr val="bg1"/>
                </a:solidFill>
              </a:rPr>
              <a:t>Tiramisu </a:t>
            </a:r>
            <a:r>
              <a:rPr lang="ru-RU" dirty="0" smtClean="0">
                <a:solidFill>
                  <a:schemeClr val="bg1"/>
                </a:solidFill>
              </a:rPr>
              <a:t>/ </a:t>
            </a:r>
            <a:r>
              <a:rPr lang="ru-RU" dirty="0" err="1" smtClean="0">
                <a:solidFill>
                  <a:schemeClr val="bg1"/>
                </a:solidFill>
              </a:rPr>
              <a:t>Тирамису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 startAt="2"/>
            </a:pPr>
            <a:r>
              <a:rPr lang="de-DE" dirty="0" err="1" smtClean="0">
                <a:solidFill>
                  <a:schemeClr val="bg1"/>
                </a:solidFill>
              </a:rPr>
              <a:t>Semifredo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/ </a:t>
            </a:r>
            <a:r>
              <a:rPr lang="ru-RU" dirty="0" err="1" smtClean="0">
                <a:solidFill>
                  <a:schemeClr val="bg1"/>
                </a:solidFill>
              </a:rPr>
              <a:t>Семифредо</a:t>
            </a:r>
            <a:r>
              <a:rPr lang="ru-RU" dirty="0" smtClean="0">
                <a:solidFill>
                  <a:schemeClr val="bg1"/>
                </a:solidFill>
              </a:rPr>
              <a:t> ( </a:t>
            </a:r>
            <a:r>
              <a:rPr lang="ru-RU" dirty="0" err="1" smtClean="0">
                <a:solidFill>
                  <a:schemeClr val="bg1"/>
                </a:solidFill>
              </a:rPr>
              <a:t>дессерт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arenR" startAt="2"/>
            </a:pPr>
            <a:r>
              <a:rPr lang="de-DE" dirty="0" err="1" smtClean="0">
                <a:solidFill>
                  <a:schemeClr val="bg1"/>
                </a:solidFill>
              </a:rPr>
              <a:t>Focaccia</a:t>
            </a:r>
            <a:r>
              <a:rPr lang="ru-RU" dirty="0" smtClean="0">
                <a:solidFill>
                  <a:schemeClr val="bg1"/>
                </a:solidFill>
              </a:rPr>
              <a:t> / </a:t>
            </a:r>
            <a:r>
              <a:rPr lang="ru-RU" dirty="0" err="1" smtClean="0">
                <a:solidFill>
                  <a:schemeClr val="bg1"/>
                </a:solidFill>
              </a:rPr>
              <a:t>Фокачча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 startAt="2"/>
            </a:pPr>
            <a:r>
              <a:rPr lang="de-DE" dirty="0" smtClean="0">
                <a:solidFill>
                  <a:schemeClr val="bg1"/>
                </a:solidFill>
              </a:rPr>
              <a:t>getrocknete Tomaten</a:t>
            </a:r>
            <a:r>
              <a:rPr lang="ru-RU" dirty="0" smtClean="0">
                <a:solidFill>
                  <a:schemeClr val="bg1"/>
                </a:solidFill>
              </a:rPr>
              <a:t> / вяленые помидоры</a:t>
            </a:r>
          </a:p>
          <a:p>
            <a:pPr marL="342900" indent="-342900">
              <a:buAutoNum type="arabicParenR" startAt="2"/>
            </a:pPr>
            <a:r>
              <a:rPr lang="de-DE" dirty="0" err="1" smtClean="0">
                <a:solidFill>
                  <a:schemeClr val="bg1"/>
                </a:solidFill>
              </a:rPr>
              <a:t>Bruschetta</a:t>
            </a:r>
            <a:r>
              <a:rPr lang="ru-RU" dirty="0" smtClean="0">
                <a:solidFill>
                  <a:schemeClr val="bg1"/>
                </a:solidFill>
              </a:rPr>
              <a:t> / </a:t>
            </a:r>
            <a:r>
              <a:rPr lang="ru-RU" dirty="0" err="1" smtClean="0">
                <a:solidFill>
                  <a:schemeClr val="bg1"/>
                </a:solidFill>
              </a:rPr>
              <a:t>Брускетта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 startAt="2"/>
            </a:pPr>
            <a:endParaRPr lang="de-DE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 startAt="2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106" y="341298"/>
            <a:ext cx="1915265" cy="2860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106" y="3549302"/>
            <a:ext cx="1915265" cy="2928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2" y="4086662"/>
            <a:ext cx="2428875" cy="2390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3" y="1910994"/>
            <a:ext cx="2428875" cy="1782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506" y="3701702"/>
            <a:ext cx="1915265" cy="2928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12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35" y="-1277010"/>
            <a:ext cx="6297702" cy="9080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1750" y="-417275"/>
            <a:ext cx="9692640" cy="1325562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638" y="4169661"/>
            <a:ext cx="4258273" cy="279135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 italienische Salat mit Speck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 kalte Suppe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Zucchini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Lachs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Ravioli mit Spinat und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Ricotta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Italienisches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Dessert: Tiramisu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Italienisch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alkoholfreies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Getränk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2" y="-1355838"/>
            <a:ext cx="6524757" cy="9238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2936" y="4169661"/>
            <a:ext cx="5175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Итальянский салат с беконом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Холодный суп из </a:t>
            </a:r>
            <a:r>
              <a:rPr lang="ru-RU" dirty="0" err="1" smtClean="0"/>
              <a:t>цукини</a:t>
            </a:r>
            <a:r>
              <a:rPr lang="ru-RU" dirty="0" smtClean="0"/>
              <a:t> с лососем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Равиоли со шпинатом и </a:t>
            </a:r>
            <a:r>
              <a:rPr lang="ru-RU" dirty="0" err="1" smtClean="0"/>
              <a:t>рикоттой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Итальянский десерт «</a:t>
            </a:r>
            <a:r>
              <a:rPr lang="ru-RU" dirty="0" err="1" smtClean="0"/>
              <a:t>Тирамису</a:t>
            </a:r>
            <a:r>
              <a:rPr lang="ru-RU" dirty="0" smtClean="0"/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Итальянский безалкогольный напиток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870768" y="4177157"/>
            <a:ext cx="1402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290 р/кг</a:t>
            </a:r>
          </a:p>
          <a:p>
            <a:endParaRPr lang="ru-RU" dirty="0"/>
          </a:p>
          <a:p>
            <a:r>
              <a:rPr lang="ru-RU" dirty="0" smtClean="0"/>
              <a:t>230 р/кг</a:t>
            </a:r>
          </a:p>
          <a:p>
            <a:endParaRPr lang="ru-RU" dirty="0"/>
          </a:p>
          <a:p>
            <a:r>
              <a:rPr lang="ru-RU" dirty="0" smtClean="0"/>
              <a:t>210 р/кг</a:t>
            </a:r>
          </a:p>
          <a:p>
            <a:endParaRPr lang="ru-RU" dirty="0" smtClean="0"/>
          </a:p>
          <a:p>
            <a:r>
              <a:rPr lang="ru-RU" dirty="0" smtClean="0"/>
              <a:t>710 р/кг</a:t>
            </a:r>
          </a:p>
          <a:p>
            <a:endParaRPr lang="ru-RU" dirty="0"/>
          </a:p>
          <a:p>
            <a:r>
              <a:rPr lang="ru-RU" dirty="0" smtClean="0"/>
              <a:t>1,111 р/л</a:t>
            </a:r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93240" y="4177157"/>
            <a:ext cx="1117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290 </a:t>
            </a:r>
            <a:r>
              <a:rPr lang="de-DE" dirty="0" smtClean="0"/>
              <a:t>r/kg</a:t>
            </a:r>
          </a:p>
          <a:p>
            <a:endParaRPr lang="de-DE" dirty="0"/>
          </a:p>
          <a:p>
            <a:r>
              <a:rPr lang="de-DE" dirty="0" smtClean="0"/>
              <a:t>230 r/kg</a:t>
            </a:r>
          </a:p>
          <a:p>
            <a:endParaRPr lang="de-DE" dirty="0"/>
          </a:p>
          <a:p>
            <a:r>
              <a:rPr lang="de-DE" dirty="0" smtClean="0"/>
              <a:t>210 r/kg</a:t>
            </a:r>
          </a:p>
          <a:p>
            <a:endParaRPr lang="de-DE" dirty="0"/>
          </a:p>
          <a:p>
            <a:r>
              <a:rPr lang="de-DE" dirty="0" smtClean="0"/>
              <a:t>710 r/kg</a:t>
            </a:r>
          </a:p>
          <a:p>
            <a:endParaRPr lang="de-DE" dirty="0"/>
          </a:p>
          <a:p>
            <a:r>
              <a:rPr lang="de-DE" dirty="0" smtClean="0"/>
              <a:t>1,111 r/l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09704" y="-294290"/>
            <a:ext cx="0" cy="759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10" y="52032"/>
            <a:ext cx="1675755" cy="6926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12" y="123562"/>
            <a:ext cx="1764424" cy="729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0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"/>
            <a:ext cx="12192000" cy="68550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636" y="-147948"/>
            <a:ext cx="9692640" cy="132556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Getr</a:t>
            </a:r>
            <a:r>
              <a:rPr lang="de-DE" dirty="0" err="1" smtClean="0">
                <a:solidFill>
                  <a:schemeClr val="bg1"/>
                </a:solidFill>
              </a:rPr>
              <a:t>änke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3365" y="4126644"/>
            <a:ext cx="26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Limonchello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0560" y="1579954"/>
            <a:ext cx="111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Grappa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4722" y="5515535"/>
            <a:ext cx="105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Aperol Spritz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1559" y="5007444"/>
            <a:ext cx="15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Limonade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96" y="-349615"/>
            <a:ext cx="9692640" cy="132556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Re</a:t>
            </a:r>
            <a:r>
              <a:rPr lang="en-US" dirty="0" smtClean="0">
                <a:solidFill>
                  <a:schemeClr val="bg1"/>
                </a:solidFill>
              </a:rPr>
              <a:t>z</a:t>
            </a:r>
            <a:r>
              <a:rPr lang="de-DE" dirty="0" err="1" smtClean="0">
                <a:solidFill>
                  <a:schemeClr val="bg1"/>
                </a:solidFill>
              </a:rPr>
              <a:t>epten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/ Рецепты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276" y="1119651"/>
            <a:ext cx="5364958" cy="547635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Der </a:t>
            </a:r>
            <a:r>
              <a:rPr lang="de-DE" dirty="0" smtClean="0">
                <a:solidFill>
                  <a:schemeClr val="bg1"/>
                </a:solidFill>
              </a:rPr>
              <a:t>italienische </a:t>
            </a:r>
            <a:r>
              <a:rPr lang="de-DE" dirty="0">
                <a:solidFill>
                  <a:schemeClr val="bg1"/>
                </a:solidFill>
              </a:rPr>
              <a:t>Salat mit Speck / </a:t>
            </a:r>
            <a:r>
              <a:rPr lang="ru-RU" dirty="0" smtClean="0">
                <a:solidFill>
                  <a:schemeClr val="bg1"/>
                </a:solidFill>
              </a:rPr>
              <a:t>Итальянский </a:t>
            </a:r>
            <a:r>
              <a:rPr lang="ru-RU" dirty="0">
                <a:solidFill>
                  <a:schemeClr val="bg1"/>
                </a:solidFill>
              </a:rPr>
              <a:t>салат с </a:t>
            </a:r>
            <a:r>
              <a:rPr lang="ru-RU" dirty="0" smtClean="0">
                <a:solidFill>
                  <a:schemeClr val="bg1"/>
                </a:solidFill>
              </a:rPr>
              <a:t>беконом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В салатник выложить помидоры и листья салата.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Чеснок и ветчину обжарить на разогрей с маслом сковороде.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</a:rPr>
              <a:t>Положить ветчину и пармезан в салатник. Приправы добавить по вкусу.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de-DE" dirty="0" smtClean="0">
                <a:solidFill>
                  <a:schemeClr val="bg1"/>
                </a:solidFill>
              </a:rPr>
              <a:t>Tomaten und </a:t>
            </a:r>
            <a:r>
              <a:rPr lang="de-DE" dirty="0">
                <a:solidFill>
                  <a:schemeClr val="bg1"/>
                </a:solidFill>
              </a:rPr>
              <a:t>Salat in </a:t>
            </a:r>
            <a:r>
              <a:rPr lang="de-DE" dirty="0" smtClean="0">
                <a:solidFill>
                  <a:schemeClr val="bg1"/>
                </a:solidFill>
              </a:rPr>
              <a:t>die </a:t>
            </a:r>
            <a:r>
              <a:rPr lang="de-DE" dirty="0">
                <a:solidFill>
                  <a:schemeClr val="bg1"/>
                </a:solidFill>
              </a:rPr>
              <a:t>Salatschüssel </a:t>
            </a:r>
            <a:r>
              <a:rPr lang="de-DE" dirty="0" smtClean="0">
                <a:solidFill>
                  <a:schemeClr val="bg1"/>
                </a:solidFill>
              </a:rPr>
              <a:t>legen.</a:t>
            </a:r>
          </a:p>
          <a:p>
            <a:r>
              <a:rPr lang="de-DE" dirty="0">
                <a:solidFill>
                  <a:schemeClr val="bg1"/>
                </a:solidFill>
              </a:rPr>
              <a:t>2. Den Knoblauch und den Schinken anbraten und mit dem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Ӧ</a:t>
            </a:r>
            <a:r>
              <a:rPr lang="de-DE" dirty="0" smtClean="0">
                <a:solidFill>
                  <a:schemeClr val="bg1"/>
                </a:solidFill>
              </a:rPr>
              <a:t>l </a:t>
            </a:r>
            <a:r>
              <a:rPr lang="de-DE" dirty="0">
                <a:solidFill>
                  <a:schemeClr val="bg1"/>
                </a:solidFill>
              </a:rPr>
              <a:t>in einer Pfanne </a:t>
            </a:r>
            <a:r>
              <a:rPr lang="de-DE" dirty="0" smtClean="0">
                <a:solidFill>
                  <a:schemeClr val="bg1"/>
                </a:solidFill>
              </a:rPr>
              <a:t>erhitzen.</a:t>
            </a:r>
          </a:p>
          <a:p>
            <a:r>
              <a:rPr lang="de-DE" dirty="0">
                <a:solidFill>
                  <a:schemeClr val="bg1"/>
                </a:solidFill>
              </a:rPr>
              <a:t>3. </a:t>
            </a:r>
            <a:r>
              <a:rPr lang="de-DE" dirty="0" smtClean="0">
                <a:solidFill>
                  <a:schemeClr val="bg1"/>
                </a:solidFill>
              </a:rPr>
              <a:t>Den </a:t>
            </a:r>
            <a:r>
              <a:rPr lang="de-DE" dirty="0">
                <a:solidFill>
                  <a:schemeClr val="bg1"/>
                </a:solidFill>
              </a:rPr>
              <a:t>Schinken und Parmesan in </a:t>
            </a:r>
            <a:r>
              <a:rPr lang="de-DE" dirty="0" smtClean="0">
                <a:solidFill>
                  <a:schemeClr val="bg1"/>
                </a:solidFill>
              </a:rPr>
              <a:t>die Salatschüssel geben. </a:t>
            </a:r>
            <a:r>
              <a:rPr lang="de-DE" dirty="0">
                <a:solidFill>
                  <a:schemeClr val="bg1"/>
                </a:solidFill>
              </a:rPr>
              <a:t>Gewürze </a:t>
            </a:r>
            <a:r>
              <a:rPr lang="de-DE" dirty="0" smtClean="0">
                <a:solidFill>
                  <a:schemeClr val="bg1"/>
                </a:solidFill>
              </a:rPr>
              <a:t>hinzufügen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7234798"/>
              </p:ext>
            </p:extLst>
          </p:nvPr>
        </p:nvGraphicFramePr>
        <p:xfrm>
          <a:off x="6770671" y="454446"/>
          <a:ext cx="4646610" cy="6141563"/>
        </p:xfrm>
        <a:graphic>
          <a:graphicData uri="http://schemas.openxmlformats.org/drawingml/2006/table">
            <a:tbl>
              <a:tblPr/>
              <a:tblGrid>
                <a:gridCol w="1204686"/>
                <a:gridCol w="2719601"/>
                <a:gridCol w="722323"/>
              </a:tblGrid>
              <a:tr h="752392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Продукт/</a:t>
                      </a:r>
                      <a:r>
                        <a:rPr lang="ru-RU" sz="16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Zutaten</a:t>
                      </a:r>
                      <a:r>
                        <a:rPr lang="ru-RU" sz="16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Количество:</a:t>
                      </a: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8108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Бекон/</a:t>
                      </a:r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Schinken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300 </a:t>
                      </a:r>
                      <a:r>
                        <a:rPr lang="ru-RU" sz="16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28108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Чеснок/</a:t>
                      </a:r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Knoblauch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 зубчика</a:t>
                      </a: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995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Бальзамический</a:t>
                      </a:r>
                      <a:r>
                        <a:rPr lang="ru-RU" sz="16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уксус/</a:t>
                      </a:r>
                      <a:r>
                        <a:rPr lang="de-DE" sz="16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Balsamico-Essig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 </a:t>
                      </a:r>
                      <a:r>
                        <a:rPr lang="ru-RU" sz="16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16037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Помидор/</a:t>
                      </a:r>
                      <a:r>
                        <a:rPr lang="de-DE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Tomaten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8 </a:t>
                      </a:r>
                      <a:r>
                        <a:rPr lang="ru-RU" sz="16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шт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8108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Пармезан/</a:t>
                      </a:r>
                      <a:r>
                        <a:rPr lang="de-DE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Parmesan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200 </a:t>
                      </a:r>
                      <a:r>
                        <a:rPr lang="ru-RU" sz="16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1040025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Масло </a:t>
                      </a:r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оливковое/</a:t>
                      </a:r>
                      <a:r>
                        <a:rPr lang="de-DE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Olivenöl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1 </a:t>
                      </a:r>
                      <a:r>
                        <a:rPr lang="ru-RU" sz="16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ст.л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96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7.  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Соль</a:t>
                      </a:r>
                      <a:r>
                        <a:rPr lang="ru-RU" sz="16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/ </a:t>
                      </a:r>
                      <a:r>
                        <a:rPr lang="de-DE" sz="16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Sal</a:t>
                      </a:r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z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2 </a:t>
                      </a:r>
                      <a:r>
                        <a:rPr lang="ru-RU" sz="16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E1"/>
                    </a:solidFill>
                  </a:tcPr>
                </a:tc>
              </a:tr>
              <a:tr h="528108">
                <a:tc>
                  <a:txBody>
                    <a:bodyPr/>
                    <a:lstStyle/>
                    <a:p>
                      <a:pPr fontAlgn="t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8.  </a:t>
                      </a:r>
                    </a:p>
                  </a:txBody>
                  <a:tcPr marL="77826" marR="83014" marT="43237" marB="432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Салат/ </a:t>
                      </a:r>
                      <a:r>
                        <a:rPr lang="de-DE" sz="16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Salat</a:t>
                      </a:r>
                      <a:endParaRPr lang="de-DE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sz="16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200 </a:t>
                      </a:r>
                      <a:r>
                        <a:rPr lang="ru-RU" sz="16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гр</a:t>
                      </a:r>
                      <a:endParaRPr lang="ru-RU" sz="16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3014" marR="83014" marT="43237" marB="432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87625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50" y="1828800"/>
            <a:ext cx="4665472" cy="3499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00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435</TotalTime>
  <Words>1296</Words>
  <Application>Microsoft Office PowerPoint</Application>
  <PresentationFormat>Произвольный</PresentationFormat>
  <Paragraphs>247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View</vt:lpstr>
      <vt:lpstr>Кухня европейских стран </vt:lpstr>
      <vt:lpstr>Inhalt    /    Содержание</vt:lpstr>
      <vt:lpstr>Faktoren der Bildung         der nationale Küche</vt:lpstr>
      <vt:lpstr>Bodenschätze + Klima  Природные ресурсы + климат</vt:lpstr>
      <vt:lpstr>Der Volk  / Народ</vt:lpstr>
      <vt:lpstr>   Häufigsten Gerichte im Land / Распространенные блюда в стране</vt:lpstr>
      <vt:lpstr>Слайд 7</vt:lpstr>
      <vt:lpstr>Getränke</vt:lpstr>
      <vt:lpstr>Rezepten / Рецепты</vt:lpstr>
      <vt:lpstr>Rezepten / Рецепты </vt:lpstr>
      <vt:lpstr>Rezepten / Рецепты</vt:lpstr>
      <vt:lpstr>Rezepten / Рецепты</vt:lpstr>
      <vt:lpstr>Kalorien</vt:lpstr>
      <vt:lpstr>Die Wörter / Befragung</vt:lpstr>
      <vt:lpstr>Danke für die Aufmerksamkeit!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Кухня европейских стран</dc:title>
  <dc:creator>Tanya</dc:creator>
  <cp:lastModifiedBy>анюточка</cp:lastModifiedBy>
  <cp:revision>50</cp:revision>
  <dcterms:created xsi:type="dcterms:W3CDTF">2013-12-11T17:41:23Z</dcterms:created>
  <dcterms:modified xsi:type="dcterms:W3CDTF">2013-12-22T12:31:05Z</dcterms:modified>
</cp:coreProperties>
</file>